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8C1FC2-DED4-4178-8146-AC95F6F95D67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10CD72-6989-4C28-80D5-C9C632CFF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F49CF-9023-4395-926C-AB2EEDD6EFA2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267EC-2356-4211-B1D9-B2AF40553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8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8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66002D-8EFC-4FE9-9023-3BAD47389D44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61AF7D-B60C-46A4-BC0A-7F43D51CF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4B8D3E-1D46-4165-8C03-7A7AA5215004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A982BA-749A-4BF5-B109-0BA7410EF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B54102-FC94-4AFD-A418-696CCDFB386E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8FDC39-B5A7-4892-A7C3-528D214F3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95259-9BD0-42D0-84CD-7C61DE32F1B6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ED4D0-1E63-419B-BB89-1A80D4A72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5" y="1316039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9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3F6E49-2AE8-4593-810C-A26AD8A3A6E8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51C32E-73ED-46BA-B8CC-2CA96E134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66DB0-4665-40C6-807A-B9D025F024DB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A5A98-7569-48BF-B83F-8F8B0BA81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C8C091-D325-480F-924C-DE31EC19FACF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AB6268-F697-4313-BEBA-6527FC58F8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4386A0-54AC-4BE2-91BC-A49BD485CA5F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B7D50F-0F93-4E09-A775-53E174484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7A03E9-65BF-45B3-99C4-05754ABE72E3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BE360C-0A68-4A48-BC5C-8DC63419B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BB0527-7472-4625-8BF1-557879D84E35}" type="datetimeFigureOut">
              <a:rPr lang="ru-RU"/>
              <a:pPr>
                <a:defRPr/>
              </a:pPr>
              <a:t>26.11.2015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D38E27"/>
                </a:solidFill>
                <a:latin typeface="Franklin Gothic Book" pitchFamily="34" charset="0"/>
              </a:defRPr>
            </a:lvl1pPr>
          </a:lstStyle>
          <a:p>
            <a:pPr>
              <a:defRPr/>
            </a:pPr>
            <a:fld id="{18ECDF11-4966-4C11-A004-B828BFDD2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85879"/>
            <a:ext cx="8458200" cy="12223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Тема: 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>
                <a:solidFill>
                  <a:srgbClr val="7030A0"/>
                </a:solidFill>
              </a:rPr>
              <a:t>Муниципальная служба как особый вид службы в РФ».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292350"/>
            <a:ext cx="8458200" cy="3248025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000" b="1" dirty="0" smtClean="0"/>
              <a:t>1. </a:t>
            </a:r>
            <a:r>
              <a:rPr lang="ru-RU" sz="3000" b="1" dirty="0"/>
              <a:t>Возникновение института муниципальной службы.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000" b="1" dirty="0" smtClean="0"/>
              <a:t>2. </a:t>
            </a:r>
            <a:r>
              <a:rPr lang="ru-RU" sz="3000" b="1" dirty="0"/>
              <a:t>Понятие и признаки муниципальной службы.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000" b="1" dirty="0" smtClean="0"/>
              <a:t>3. </a:t>
            </a:r>
            <a:r>
              <a:rPr lang="ru-RU" sz="3000" b="1" dirty="0"/>
              <a:t>Задачи и функции муниципальной службы.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000" b="1" dirty="0" smtClean="0"/>
              <a:t>4. </a:t>
            </a:r>
            <a:r>
              <a:rPr lang="ru-RU" sz="3000" b="1" dirty="0"/>
              <a:t>Правовое регулирование муниципальной службы РФ.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85423"/>
            <a:ext cx="8458200" cy="588151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000" b="1" dirty="0" smtClean="0"/>
              <a:t>        В </a:t>
            </a:r>
            <a:r>
              <a:rPr lang="ru-RU" sz="3000" b="1" dirty="0"/>
              <a:t>дальнейшем в ходе контрреформ </a:t>
            </a:r>
            <a:r>
              <a:rPr lang="ru-RU" sz="3000" b="1" dirty="0">
                <a:solidFill>
                  <a:srgbClr val="00B050"/>
                </a:solidFill>
              </a:rPr>
              <a:t>Александра III  </a:t>
            </a:r>
            <a:r>
              <a:rPr lang="ru-RU" sz="3000" b="1" dirty="0"/>
              <a:t>в основу была положена </a:t>
            </a:r>
            <a:r>
              <a:rPr lang="ru-RU" sz="3000" b="1" dirty="0">
                <a:solidFill>
                  <a:srgbClr val="0070C0"/>
                </a:solidFill>
              </a:rPr>
              <a:t>государственная теория</a:t>
            </a:r>
            <a:r>
              <a:rPr lang="ru-RU" sz="3000" b="1" dirty="0"/>
              <a:t>. В соответствии с ней местное самоуправление определялось как система децентрализованного государственного управления. </a:t>
            </a:r>
            <a:endParaRPr lang="ru-RU" sz="3000" b="1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000" b="1" dirty="0" smtClean="0"/>
              <a:t> </a:t>
            </a:r>
            <a:r>
              <a:rPr lang="ru-RU" sz="3000" b="1" dirty="0" smtClean="0"/>
              <a:t>  </a:t>
            </a:r>
            <a:r>
              <a:rPr lang="ru-RU" sz="3000" b="1" dirty="0" smtClean="0"/>
              <a:t>При </a:t>
            </a:r>
            <a:r>
              <a:rPr lang="ru-RU" sz="3000" b="1" dirty="0">
                <a:solidFill>
                  <a:srgbClr val="00B050"/>
                </a:solidFill>
              </a:rPr>
              <a:t>Николае II </a:t>
            </a:r>
            <a:r>
              <a:rPr lang="ru-RU" sz="3000" b="1" dirty="0"/>
              <a:t>органы управления на местах по-прежнему оставались одним из элементов государственной системы управления.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2405063"/>
          </a:xfrm>
        </p:spPr>
        <p:txBody>
          <a:bodyPr/>
          <a:lstStyle/>
          <a:p>
            <a:pPr algn="just">
              <a:defRPr/>
            </a:pPr>
            <a:r>
              <a:rPr lang="ru-RU" sz="2800" b="1" dirty="0" smtClean="0">
                <a:solidFill>
                  <a:srgbClr val="00B050"/>
                </a:solidFill>
              </a:rPr>
              <a:t>         В </a:t>
            </a:r>
            <a:r>
              <a:rPr lang="ru-RU" sz="2800" b="1" dirty="0">
                <a:solidFill>
                  <a:srgbClr val="00B050"/>
                </a:solidFill>
              </a:rPr>
              <a:t>советский период </a:t>
            </a:r>
            <a:r>
              <a:rPr lang="ru-RU" sz="2800" b="1" dirty="0"/>
              <a:t>идея местного самоуправления, предполагающая децентрализованную власть и независимость органов самоуправления, вступила в противоречие с практическими задачами страны, являющейся по своей природе централизованным государством. </a:t>
            </a:r>
          </a:p>
          <a:p>
            <a:pPr algn="just">
              <a:defRPr/>
            </a:pPr>
            <a:r>
              <a:rPr lang="ru-RU" sz="2800" b="1" dirty="0" smtClean="0"/>
              <a:t>    В </a:t>
            </a:r>
            <a:r>
              <a:rPr lang="ru-RU" sz="2800" b="1" dirty="0"/>
              <a:t>связи с этим муниципальная служба как самостоятельный социально-правовой институт не существовала, а была органично встроена в иерархию государственной управленческой системы. К служащим местных Советов предъявлялись такие же требования, как и к чиновникам регионального и федерального уровней.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71463"/>
            <a:ext cx="8458200" cy="6019800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ru-RU" sz="2800" b="1" dirty="0" smtClean="0">
                <a:solidFill>
                  <a:srgbClr val="00B050"/>
                </a:solidFill>
              </a:rPr>
              <a:t>    Конституция </a:t>
            </a:r>
            <a:r>
              <a:rPr lang="ru-RU" sz="2800" b="1" dirty="0">
                <a:solidFill>
                  <a:srgbClr val="00B050"/>
                </a:solidFill>
              </a:rPr>
              <a:t>РФ 1993 г. </a:t>
            </a:r>
            <a:r>
              <a:rPr lang="ru-RU" sz="2800" b="1" dirty="0"/>
              <a:t>законодательно закрепила самостоятельность местного самоуправления и установила, что органы местного самоуправления не входят в систему государственной власти. </a:t>
            </a:r>
          </a:p>
          <a:p>
            <a:pPr algn="just">
              <a:defRPr/>
            </a:pPr>
            <a:r>
              <a:rPr lang="ru-RU" sz="2800" b="1" dirty="0"/>
              <a:t>На новом этапе развития российской государственности муниципальная служба формируется как особая система организации публичной власти на местах со своими принципами, формами и методами. </a:t>
            </a:r>
          </a:p>
          <a:p>
            <a:pPr algn="just">
              <a:defRPr/>
            </a:pPr>
            <a:r>
              <a:rPr lang="ru-RU" sz="2800" b="1" dirty="0" smtClean="0"/>
              <a:t>     В </a:t>
            </a:r>
            <a:r>
              <a:rPr lang="ru-RU" sz="2800" b="1" dirty="0"/>
              <a:t>связи с принятием Федерального закона </a:t>
            </a:r>
            <a:r>
              <a:rPr lang="ru-RU" sz="2800" b="1" dirty="0">
                <a:solidFill>
                  <a:schemeClr val="tx1"/>
                </a:solidFill>
              </a:rPr>
              <a:t>от 02.03.2007 №25-ФЗ</a:t>
            </a:r>
            <a:r>
              <a:rPr lang="ru-RU" sz="2800" b="1" dirty="0">
                <a:solidFill>
                  <a:srgbClr val="00B050"/>
                </a:solidFill>
              </a:rPr>
              <a:t> «О муниципальной службе в Российской Федерации» </a:t>
            </a:r>
            <a:r>
              <a:rPr lang="ru-RU" sz="2800" b="1" dirty="0"/>
              <a:t>муниципальная служба проходит очередной этап реформирования и совершенствования.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18364"/>
            <a:ext cx="8458200" cy="1310185"/>
          </a:xfrm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Вопрос 2. Понятие и признаки муниципальной службы.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2738" y="1704975"/>
            <a:ext cx="8458200" cy="4332288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>
                <a:solidFill>
                  <a:srgbClr val="00B050"/>
                </a:solidFill>
              </a:rPr>
              <a:t>    Статьей </a:t>
            </a:r>
            <a:r>
              <a:rPr lang="ru-RU" sz="3200" b="1" dirty="0">
                <a:solidFill>
                  <a:srgbClr val="00B050"/>
                </a:solidFill>
              </a:rPr>
              <a:t>2</a:t>
            </a:r>
            <a:r>
              <a:rPr lang="ru-RU" sz="3200" b="1" dirty="0"/>
              <a:t> Федерального закона </a:t>
            </a:r>
            <a:r>
              <a:rPr lang="ru-RU" sz="3200" b="1" dirty="0">
                <a:solidFill>
                  <a:srgbClr val="00B050"/>
                </a:solidFill>
              </a:rPr>
              <a:t>«О муниципальной службе в Российской Федерации»</a:t>
            </a:r>
            <a:r>
              <a:rPr lang="ru-RU" sz="3200" b="1" dirty="0"/>
              <a:t> от 02.03.2007 № 25-ФЗ муниципальная служба определяется как профессиональная деятельность граждан, которая осуществляется на постоянной основе на должностях муниципальной службы.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113" y="395288"/>
            <a:ext cx="8458200" cy="6249987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        Муниципальная </a:t>
            </a:r>
            <a:r>
              <a:rPr lang="ru-RU" sz="2800" b="1" dirty="0"/>
              <a:t>служба основана </a:t>
            </a:r>
            <a:r>
              <a:rPr lang="ru-RU" sz="2800" b="1" dirty="0">
                <a:solidFill>
                  <a:srgbClr val="0070C0"/>
                </a:solidFill>
              </a:rPr>
              <a:t>на принципах</a:t>
            </a:r>
            <a:r>
              <a:rPr lang="ru-RU" sz="2800" b="1" dirty="0"/>
              <a:t>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1)	Приоритет прав и свобод человека и гражданина;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2)	Равный доступ граждан, владеющих государственным языком РФ, к муниципальной службе и равные условия ее происхождения независимо от пола, расы, национальности, происхождения, имущественного и должностного положения, места жительства, отношения к религии, убеждений, принадлежности к общественным объединениям, а также от других обстоятельств, не связанных с профессиональными и деловыми качествами муниципального служащего;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938" y="631825"/>
            <a:ext cx="8458200" cy="5340350"/>
          </a:xfrm>
        </p:spPr>
        <p:txBody>
          <a:bodyPr>
            <a:normAutofit fontScale="92500" lnSpcReduction="20000"/>
          </a:bodyPr>
          <a:lstStyle/>
          <a:p>
            <a:pPr algn="just">
              <a:defRPr/>
            </a:pPr>
            <a:r>
              <a:rPr lang="ru-RU" sz="2500" b="1" dirty="0"/>
              <a:t>3)	Профессионализм и компетентность муниципальных служащих;</a:t>
            </a:r>
          </a:p>
          <a:p>
            <a:pPr algn="just">
              <a:defRPr/>
            </a:pPr>
            <a:r>
              <a:rPr lang="ru-RU" sz="2500" b="1" dirty="0"/>
              <a:t>4)	Стабильность муниципальной службы;</a:t>
            </a:r>
          </a:p>
          <a:p>
            <a:pPr algn="just">
              <a:defRPr/>
            </a:pPr>
            <a:r>
              <a:rPr lang="ru-RU" sz="2500" b="1" dirty="0"/>
              <a:t>5)	Доступность информации о деятельности муниципальных служащих;</a:t>
            </a:r>
          </a:p>
          <a:p>
            <a:pPr algn="just">
              <a:defRPr/>
            </a:pPr>
            <a:r>
              <a:rPr lang="ru-RU" sz="2500" b="1" dirty="0"/>
              <a:t>6)	Взаимодействие с общественными объединениями и гражданами;</a:t>
            </a:r>
          </a:p>
          <a:p>
            <a:pPr algn="just">
              <a:defRPr/>
            </a:pPr>
            <a:r>
              <a:rPr lang="ru-RU" sz="2500" b="1" dirty="0"/>
              <a:t>7)	Единство основных требований к муниципальной службе, а также учет исторических и иных местных традиций при прохождении муниципальной службы;</a:t>
            </a:r>
          </a:p>
          <a:p>
            <a:pPr algn="just">
              <a:defRPr/>
            </a:pPr>
            <a:r>
              <a:rPr lang="ru-RU" sz="2500" b="1" dirty="0"/>
              <a:t>8)	Правовая и социальная защищенность муниципальных служащих;</a:t>
            </a:r>
          </a:p>
          <a:p>
            <a:pPr algn="just">
              <a:defRPr/>
            </a:pPr>
            <a:r>
              <a:rPr lang="ru-RU" sz="2500" b="1" dirty="0"/>
              <a:t>9)	Ответственность муниципальных служащих за неисполнение или ненадлежащее исполнение своих должностных обязанностей;</a:t>
            </a:r>
          </a:p>
          <a:p>
            <a:pPr algn="just">
              <a:defRPr/>
            </a:pPr>
            <a:r>
              <a:rPr lang="ru-RU" sz="2500" b="1" dirty="0"/>
              <a:t>10)	Внепартийность муниципальной службы.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995488"/>
          </a:xfrm>
        </p:spPr>
        <p:txBody>
          <a:bodyPr/>
          <a:lstStyle/>
          <a:p>
            <a:pPr algn="just">
              <a:defRPr/>
            </a:pPr>
            <a:r>
              <a:rPr lang="ru-RU" sz="3200" b="1" dirty="0" smtClean="0"/>
              <a:t>      Муниципальной </a:t>
            </a:r>
            <a:r>
              <a:rPr lang="ru-RU" sz="3200" b="1" dirty="0"/>
              <a:t>службе присущи </a:t>
            </a:r>
            <a:r>
              <a:rPr lang="ru-RU" sz="3200" b="1" dirty="0">
                <a:solidFill>
                  <a:srgbClr val="0070C0"/>
                </a:solidFill>
              </a:rPr>
              <a:t>отличительные черты и признаки</a:t>
            </a:r>
            <a:r>
              <a:rPr lang="ru-RU" sz="3200" b="1" dirty="0"/>
              <a:t>, которые предопределяются конституционным статусом местного самоуправления, его местом и ролью в системе народовластия;</a:t>
            </a:r>
          </a:p>
          <a:p>
            <a:pPr algn="just">
              <a:defRPr/>
            </a:pPr>
            <a:r>
              <a:rPr lang="ru-RU" sz="3200" b="1" dirty="0" smtClean="0"/>
              <a:t>     1</a:t>
            </a:r>
            <a:r>
              <a:rPr lang="ru-RU" sz="3200" b="1" dirty="0"/>
              <a:t>. Муниципальная служба учреждается и функционирует в сфере публичной власти, так как муниципальная деятельность является публично-властной деятельностью.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614488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/>
              <a:t>       Эта </a:t>
            </a:r>
            <a:r>
              <a:rPr lang="ru-RU" sz="3200" b="1" dirty="0"/>
              <a:t>черта муниципальной службы сближает ее с государственной службой, тоже относящейся к сфере публичной власти. Муниципальная власть (местное самоуправление) и власть государственная - формы публичной власти. У них единый источник - </a:t>
            </a:r>
            <a:r>
              <a:rPr lang="ru-RU" sz="3200" b="1" dirty="0">
                <a:solidFill>
                  <a:srgbClr val="0070C0"/>
                </a:solidFill>
              </a:rPr>
              <a:t>власть народа.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2460625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        2</a:t>
            </a:r>
            <a:r>
              <a:rPr lang="ru-RU" sz="2800" b="1" dirty="0"/>
              <a:t>. Муниципальная служба имеет свои </a:t>
            </a:r>
            <a:r>
              <a:rPr lang="ru-RU" sz="2800" b="1" dirty="0">
                <a:solidFill>
                  <a:srgbClr val="0070C0"/>
                </a:solidFill>
              </a:rPr>
              <a:t>специфические задачи</a:t>
            </a:r>
            <a:r>
              <a:rPr lang="ru-RU" sz="2800" b="1" dirty="0"/>
              <a:t>, связанные с обеспечением полномочий местного самоуправления.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обеспечение самостоятельного решения населением вопросов местного значения;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обеспечение (наряду с государственной службой) прав и свобод человека и гражданина на территории муниципального образования.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40470"/>
            <a:ext cx="8458200" cy="1222375"/>
          </a:xfrm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Вопрос 3. Задачи и функции муниципальной службы.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009775"/>
            <a:ext cx="8458200" cy="4664075"/>
          </a:xfrm>
        </p:spPr>
        <p:txBody>
          <a:bodyPr>
            <a:normAutofit fontScale="92500" lnSpcReduction="20000"/>
          </a:bodyPr>
          <a:lstStyle/>
          <a:p>
            <a:pPr algn="just"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    Основными </a:t>
            </a:r>
            <a:r>
              <a:rPr lang="ru-RU" sz="2800" b="1" dirty="0">
                <a:solidFill>
                  <a:srgbClr val="0070C0"/>
                </a:solidFill>
              </a:rPr>
              <a:t>задачами </a:t>
            </a:r>
            <a:r>
              <a:rPr lang="ru-RU" sz="2800" b="1" dirty="0"/>
              <a:t>муниципальной службы являются:</a:t>
            </a:r>
          </a:p>
          <a:p>
            <a:pPr algn="just">
              <a:defRPr/>
            </a:pPr>
            <a:r>
              <a:rPr lang="ru-RU" sz="2800" b="1" dirty="0"/>
              <a:t>а) обеспечение наряду с государственной службой прав и свобод человека и гражданина на территории муниципального образования;</a:t>
            </a:r>
          </a:p>
          <a:p>
            <a:pPr algn="just">
              <a:defRPr/>
            </a:pPr>
            <a:r>
              <a:rPr lang="ru-RU" sz="2800" b="1" dirty="0"/>
              <a:t>б) обеспечение самостоятельного решения населением вопросов местного значения;</a:t>
            </a:r>
          </a:p>
          <a:p>
            <a:pPr algn="just">
              <a:defRPr/>
            </a:pPr>
            <a:r>
              <a:rPr lang="ru-RU" sz="2800" b="1" dirty="0"/>
              <a:t>в) подготовка, принятие, исполнение и контроль решений в пределах полномочий органов местного самоуправления;</a:t>
            </a:r>
          </a:p>
          <a:p>
            <a:pPr algn="just">
              <a:defRPr/>
            </a:pPr>
            <a:r>
              <a:rPr lang="ru-RU" sz="2800" b="1" dirty="0"/>
              <a:t>г) защита прав и законных интересов муниципального образования.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91070"/>
            <a:ext cx="8458200" cy="1326365"/>
          </a:xfrm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Вопрос </a:t>
            </a:r>
            <a:r>
              <a:rPr lang="ru-RU" b="1" dirty="0" smtClean="0">
                <a:solidFill>
                  <a:srgbClr val="7030A0"/>
                </a:solidFill>
              </a:rPr>
              <a:t>1. </a:t>
            </a:r>
            <a:r>
              <a:rPr lang="ru-RU" b="1" dirty="0">
                <a:solidFill>
                  <a:srgbClr val="7030A0"/>
                </a:solidFill>
              </a:rPr>
              <a:t>Возникновение института муниципальной службы.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343025"/>
            <a:ext cx="8458200" cy="4894263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ru-RU" sz="3200" b="1" dirty="0" smtClean="0"/>
              <a:t>     Впервые </a:t>
            </a:r>
            <a:r>
              <a:rPr lang="ru-RU" sz="3200" b="1" dirty="0"/>
              <a:t>термин «муниципальная служба» был законодательно закреплен </a:t>
            </a:r>
            <a:r>
              <a:rPr lang="ru-RU" sz="3200" b="1" dirty="0">
                <a:solidFill>
                  <a:srgbClr val="00B050"/>
                </a:solidFill>
              </a:rPr>
              <a:t>в статье 1 Федерального закона от 28 августа 1995 года №154-ФЗ «Об общих принципах организации местного самоуправления в Российской Федерации»</a:t>
            </a:r>
            <a:r>
              <a:rPr lang="ru-RU" sz="3200" b="1" dirty="0"/>
              <a:t>, в которой муниципальная служба определяется как «профессиональная деятельность на постоянной основе в органах местного самоуправления по исполнению их полномочий».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585913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            Под </a:t>
            </a:r>
            <a:r>
              <a:rPr lang="ru-RU" sz="2800" b="1" dirty="0">
                <a:solidFill>
                  <a:srgbClr val="0070C0"/>
                </a:solidFill>
              </a:rPr>
              <a:t>функциями</a:t>
            </a:r>
            <a:r>
              <a:rPr lang="ru-RU" sz="2800" b="1" dirty="0"/>
              <a:t> муниципальной службы следует понимать основные направления практической реализации правовых норм института муниципальной службы, способствующие достижению соответствующих целей правового регулирования служебных отношений и выполнению муниципальной службой своей социальной роли и государственно-правового назначения.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2746375"/>
          </a:xfrm>
        </p:spPr>
        <p:txBody>
          <a:bodyPr/>
          <a:lstStyle/>
          <a:p>
            <a:pPr algn="just"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            Функции </a:t>
            </a:r>
            <a:r>
              <a:rPr lang="ru-RU" sz="2800" b="1" dirty="0">
                <a:solidFill>
                  <a:srgbClr val="0070C0"/>
                </a:solidFill>
              </a:rPr>
              <a:t>муниципальной службы</a:t>
            </a:r>
            <a:r>
              <a:rPr lang="ru-RU" sz="2800" b="1" dirty="0"/>
              <a:t> направлены на все сферы муниципального образования: </a:t>
            </a:r>
          </a:p>
          <a:p>
            <a:pPr algn="just">
              <a:defRPr/>
            </a:pPr>
            <a:r>
              <a:rPr lang="ru-RU" sz="2800" b="1" dirty="0"/>
              <a:t>- финансовая сфера, то есть разработка проекта местного бюджета, отчет об его исполнении, а так же непосредственное обеспечение местного бюджета;</a:t>
            </a:r>
          </a:p>
          <a:p>
            <a:pPr algn="just">
              <a:defRPr/>
            </a:pPr>
            <a:r>
              <a:rPr lang="ru-RU" sz="2800" b="1" dirty="0"/>
              <a:t>- разработка и организация социально-экономических программ развития территории и обеспечение их реализации; </a:t>
            </a:r>
          </a:p>
          <a:p>
            <a:pPr algn="just">
              <a:defRPr/>
            </a:pPr>
            <a:r>
              <a:rPr lang="ru-RU" sz="2800" b="1" dirty="0"/>
              <a:t>- разработка нормативно-правовых актов по вопросам местного значения; </a:t>
            </a:r>
          </a:p>
          <a:p>
            <a:pPr algn="just">
              <a:defRPr/>
            </a:pPr>
            <a:r>
              <a:rPr lang="ru-RU" sz="2800" b="1" dirty="0" smtClean="0"/>
              <a:t>- управление </a:t>
            </a:r>
            <a:r>
              <a:rPr lang="ru-RU" sz="2800" b="1" dirty="0"/>
              <a:t>и распоряжение муниципальной собственностью;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3" y="474663"/>
            <a:ext cx="8458200" cy="611663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руководство муниципальным </a:t>
            </a:r>
            <a:r>
              <a:rPr lang="ru-RU" sz="2800" b="1" dirty="0" smtClean="0"/>
              <a:t>здравоохранением; </a:t>
            </a:r>
            <a:endParaRPr lang="ru-RU" sz="2800" b="1" dirty="0"/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- эксплуатация </a:t>
            </a:r>
            <a:r>
              <a:rPr lang="ru-RU" sz="2800" b="1" dirty="0"/>
              <a:t>муниципального жилищного фонда, объектов коммунального и дорожного хозяйства и другими муниципальными предприятиями, организациями, учреждениями;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осуществление полномочий органов государственной власти, переданные федеральными законами или законами субъекта Российской Федерации с одновременной передачей необходимых материальных и финансовых средств.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/>
              <a:t>       Каждый </a:t>
            </a:r>
            <a:r>
              <a:rPr lang="ru-RU" sz="3200" b="1" dirty="0"/>
              <a:t>институт муниципальной службы, выполняет наряду с общими, также и </a:t>
            </a:r>
            <a:r>
              <a:rPr lang="ru-RU" sz="3200" b="1" dirty="0">
                <a:solidFill>
                  <a:srgbClr val="0070C0"/>
                </a:solidFill>
              </a:rPr>
              <a:t>специфические функции</a:t>
            </a:r>
            <a:r>
              <a:rPr lang="ru-RU" sz="3200" b="1" dirty="0"/>
              <a:t>. Например, для института аттестации муниципальных служащих характерны функции оценки, контроля, информирования и т.д.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40469"/>
            <a:ext cx="8458200" cy="1222375"/>
          </a:xfrm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</a:rPr>
              <a:t>Вопрос 4. Правовое регулирование муниципальной службы РФ.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113" y="1535113"/>
            <a:ext cx="8458200" cy="5111750"/>
          </a:xfrm>
        </p:spPr>
        <p:txBody>
          <a:bodyPr>
            <a:normAutofit fontScale="92500" lnSpcReduction="10000"/>
          </a:bodyPr>
          <a:lstStyle/>
          <a:p>
            <a:pPr algn="just">
              <a:defRPr/>
            </a:pPr>
            <a:r>
              <a:rPr lang="ru-RU" sz="2800" b="1" dirty="0" smtClean="0">
                <a:solidFill>
                  <a:srgbClr val="00B050"/>
                </a:solidFill>
              </a:rPr>
              <a:t>         Правовые </a:t>
            </a:r>
            <a:r>
              <a:rPr lang="ru-RU" sz="2800" b="1" dirty="0">
                <a:solidFill>
                  <a:srgbClr val="00B050"/>
                </a:solidFill>
              </a:rPr>
              <a:t>основы </a:t>
            </a:r>
            <a:r>
              <a:rPr lang="ru-RU" sz="2800" b="1" dirty="0"/>
              <a:t>муниципальной службы в РФ составляют:</a:t>
            </a:r>
          </a:p>
          <a:p>
            <a:pPr algn="just">
              <a:defRPr/>
            </a:pPr>
            <a:r>
              <a:rPr lang="ru-RU" sz="2800" b="1" dirty="0"/>
              <a:t>- Конституция РФ;</a:t>
            </a:r>
          </a:p>
          <a:p>
            <a:pPr algn="just">
              <a:defRPr/>
            </a:pPr>
            <a:r>
              <a:rPr lang="ru-RU" sz="2800" b="1" dirty="0"/>
              <a:t>- Федеральный закон от 2 марта 2007 г №25-ФЗ «О муниципальной службе в Российской Федерации»;</a:t>
            </a:r>
          </a:p>
          <a:p>
            <a:pPr algn="just">
              <a:defRPr/>
            </a:pPr>
            <a:r>
              <a:rPr lang="ru-RU" sz="2800" b="1" dirty="0"/>
              <a:t>- Федеральный закон от 6 октября 2003 г №131-ФЗ «Об общих принципах организации местного самоуправления в Российской Федерации»;</a:t>
            </a:r>
          </a:p>
          <a:p>
            <a:pPr algn="just">
              <a:defRPr/>
            </a:pPr>
            <a:r>
              <a:rPr lang="ru-RU" sz="2800" b="1" dirty="0"/>
              <a:t>- конституции (уставы), законы и иные нормативные правовые акты субъектов РФ;</a:t>
            </a:r>
          </a:p>
          <a:p>
            <a:pPr algn="just">
              <a:defRPr/>
            </a:pPr>
            <a:r>
              <a:rPr lang="ru-RU" sz="2800" b="1" dirty="0"/>
              <a:t>- уставы муниципальных образований, решения, принятые на сходах граждан.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41338"/>
            <a:ext cx="8458200" cy="5668962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/>
              <a:t>      Специальная </a:t>
            </a:r>
            <a:r>
              <a:rPr lang="ru-RU" sz="3200" b="1" dirty="0"/>
              <a:t>регламентации института муниципальной службы осуществляется Федеральным законом </a:t>
            </a:r>
            <a:r>
              <a:rPr lang="ru-RU" sz="3200" b="1" dirty="0">
                <a:solidFill>
                  <a:srgbClr val="00B050"/>
                </a:solidFill>
              </a:rPr>
              <a:t>«О муниципальной службе в РФ»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/>
              <a:t>В нем регламентируются отношения, связанные с поступлением на муниципальную службу, ее прохождением и прекращением, а также с определением правового положения муниципального служащего.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541338"/>
            <a:ext cx="8458200" cy="5260975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endParaRPr lang="ru-RU" sz="3200" dirty="0"/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Особое </a:t>
            </a:r>
            <a:r>
              <a:rPr lang="ru-RU" sz="3200" b="1" dirty="0">
                <a:solidFill>
                  <a:schemeClr val="tx1"/>
                </a:solidFill>
              </a:rPr>
              <a:t>значение имеет закрепление в Федеральном законе №25-ФЗ </a:t>
            </a:r>
            <a:r>
              <a:rPr lang="ru-RU" sz="3200" b="1" dirty="0">
                <a:solidFill>
                  <a:srgbClr val="0070C0"/>
                </a:solidFill>
              </a:rPr>
              <a:t>принципа</a:t>
            </a:r>
            <a:r>
              <a:rPr lang="ru-RU" sz="3200" b="1" dirty="0">
                <a:solidFill>
                  <a:schemeClr val="tx1"/>
                </a:solidFill>
              </a:rPr>
              <a:t> взаимосвязи муниципальной службы и государственной </a:t>
            </a:r>
            <a:r>
              <a:rPr lang="ru-RU" sz="3200" dirty="0">
                <a:solidFill>
                  <a:schemeClr val="tx1"/>
                </a:solidFill>
              </a:rPr>
              <a:t>гражданской</a:t>
            </a:r>
            <a:r>
              <a:rPr lang="ru-RU" sz="3200" b="1" dirty="0">
                <a:solidFill>
                  <a:schemeClr val="tx1"/>
                </a:solidFill>
              </a:rPr>
              <a:t> службы РФ посредством: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>
                <a:solidFill>
                  <a:schemeClr val="tx1"/>
                </a:solidFill>
              </a:rPr>
              <a:t>- единства основных квалификационных требований;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>
                <a:solidFill>
                  <a:schemeClr val="tx1"/>
                </a:solidFill>
              </a:rPr>
              <a:t>- единства ограничений и обязательств;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>
                <a:solidFill>
                  <a:schemeClr val="tx1"/>
                </a:solidFill>
              </a:rPr>
              <a:t>- единства требований к подготовке, переподготовке и повышению квалификации;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733425"/>
            <a:ext cx="8458200" cy="5762625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учета стажа муниципальной службы при исчислении стажа государственной гражданской службы;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- соотносительности </a:t>
            </a:r>
            <a:r>
              <a:rPr lang="ru-RU" sz="2800" b="1" dirty="0"/>
              <a:t>основных условий оплаты труда и социальных гарантий;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соотносительности основных условий государственного пенсионного обеспечения граждан, проходивших муниципальную службу, и граждан, проходивших государственную гражданскую службу, а также членов их семей в случае потери кормильца.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2460625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       Законодательство </a:t>
            </a:r>
            <a:r>
              <a:rPr lang="ru-RU" sz="2800" b="1" dirty="0">
                <a:solidFill>
                  <a:srgbClr val="0070C0"/>
                </a:solidFill>
              </a:rPr>
              <a:t>субъектов РФ </a:t>
            </a:r>
            <a:r>
              <a:rPr lang="ru-RU" sz="2800" b="1" dirty="0"/>
              <a:t>о муниципальной службе </a:t>
            </a:r>
            <a:r>
              <a:rPr lang="ru-RU" sz="2800" b="1" dirty="0">
                <a:solidFill>
                  <a:srgbClr val="0070C0"/>
                </a:solidFill>
              </a:rPr>
              <a:t>устанавливает</a:t>
            </a:r>
            <a:r>
              <a:rPr lang="ru-RU" sz="2800" b="1" dirty="0"/>
              <a:t>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-права и обязанности, виды поощрений и ответственности, гарантии для лиц, занимающих должности муниципальной службы;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-квалификационные требования для замещения должностей муниципальной службы;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-порядок проведения аттестации муниципальных </a:t>
            </a:r>
            <a:r>
              <a:rPr lang="ru-RU" sz="2800" b="1" dirty="0" smtClean="0"/>
              <a:t>служащих.</a:t>
            </a:r>
            <a:endParaRPr lang="ru-RU" sz="2800" b="1"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415" y="2060813"/>
            <a:ext cx="8458200" cy="146284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812800"/>
            <a:ext cx="8458200" cy="546576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ru-RU" b="1" smtClean="0">
                <a:solidFill>
                  <a:srgbClr val="443329"/>
                </a:solidFill>
              </a:rPr>
              <a:t>      В развитии  муниципальной службы в России можно выделить </a:t>
            </a:r>
            <a:r>
              <a:rPr lang="ru-RU" b="1" smtClean="0">
                <a:solidFill>
                  <a:srgbClr val="0070C0"/>
                </a:solidFill>
              </a:rPr>
              <a:t>несколько</a:t>
            </a:r>
            <a:r>
              <a:rPr lang="ru-RU" b="1" smtClean="0">
                <a:solidFill>
                  <a:srgbClr val="443329"/>
                </a:solidFill>
              </a:rPr>
              <a:t> </a:t>
            </a:r>
            <a:r>
              <a:rPr lang="ru-RU" b="1" smtClean="0">
                <a:solidFill>
                  <a:srgbClr val="0070C0"/>
                </a:solidFill>
              </a:rPr>
              <a:t>основных этапов</a:t>
            </a:r>
            <a:r>
              <a:rPr lang="ru-RU" b="1" smtClean="0">
                <a:solidFill>
                  <a:srgbClr val="443329"/>
                </a:solidFill>
              </a:rPr>
              <a:t>, которые были обусловлены особенностями становления российской государственности:</a:t>
            </a:r>
          </a:p>
          <a:p>
            <a:pPr algn="just">
              <a:lnSpc>
                <a:spcPct val="90000"/>
              </a:lnSpc>
            </a:pPr>
            <a:r>
              <a:rPr lang="ru-RU" b="1" smtClean="0">
                <a:solidFill>
                  <a:srgbClr val="443329"/>
                </a:solidFill>
              </a:rPr>
              <a:t>1.	Зарождение служебной деятельности в древнерусском государстве.</a:t>
            </a:r>
          </a:p>
          <a:p>
            <a:pPr algn="just">
              <a:lnSpc>
                <a:spcPct val="90000"/>
              </a:lnSpc>
            </a:pPr>
            <a:r>
              <a:rPr lang="ru-RU" b="1" smtClean="0">
                <a:solidFill>
                  <a:srgbClr val="443329"/>
                </a:solidFill>
              </a:rPr>
              <a:t>2.	Государственная муниципальная служба при абсолютизме.</a:t>
            </a:r>
          </a:p>
          <a:p>
            <a:pPr algn="just">
              <a:lnSpc>
                <a:spcPct val="90000"/>
              </a:lnSpc>
            </a:pPr>
            <a:r>
              <a:rPr lang="ru-RU" b="1" smtClean="0">
                <a:solidFill>
                  <a:srgbClr val="443329"/>
                </a:solidFill>
              </a:rPr>
              <a:t>3.	Городское самоуправлени</a:t>
            </a:r>
            <a:r>
              <a:rPr lang="ru-RU" b="1" smtClean="0">
                <a:solidFill>
                  <a:srgbClr val="443329"/>
                </a:solidFill>
                <a:latin typeface="Arial" charset="0"/>
              </a:rPr>
              <a:t>е</a:t>
            </a:r>
            <a:r>
              <a:rPr lang="ru-RU" b="1" smtClean="0">
                <a:solidFill>
                  <a:srgbClr val="443329"/>
                </a:solidFill>
              </a:rPr>
              <a:t> в период либерально-демократических реформ местного самоуправления второй половины XIX - начале XX вв.</a:t>
            </a:r>
          </a:p>
          <a:p>
            <a:pPr algn="just">
              <a:lnSpc>
                <a:spcPct val="90000"/>
              </a:lnSpc>
            </a:pPr>
            <a:r>
              <a:rPr lang="ru-RU" b="1" smtClean="0">
                <a:solidFill>
                  <a:srgbClr val="443329"/>
                </a:solidFill>
              </a:rPr>
              <a:t>4.	Советский период развития муниципального управления.</a:t>
            </a:r>
          </a:p>
          <a:p>
            <a:pPr algn="just">
              <a:lnSpc>
                <a:spcPct val="90000"/>
              </a:lnSpc>
            </a:pPr>
            <a:r>
              <a:rPr lang="ru-RU" b="1" smtClean="0">
                <a:solidFill>
                  <a:srgbClr val="443329"/>
                </a:solidFill>
              </a:rPr>
              <a:t>5.	Современный период развития муниципальной службы.</a:t>
            </a:r>
          </a:p>
          <a:p>
            <a:pPr>
              <a:lnSpc>
                <a:spcPct val="90000"/>
              </a:lnSpc>
            </a:pPr>
            <a:endParaRPr lang="ru-RU" sz="2200" smtClean="0">
              <a:solidFill>
                <a:srgbClr val="4433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65150"/>
            <a:ext cx="8458200" cy="5684838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/>
              <a:t>      С </a:t>
            </a:r>
            <a:r>
              <a:rPr lang="ru-RU" sz="3200" b="1" dirty="0"/>
              <a:t>появлением особого слоя «служилых людей» </a:t>
            </a:r>
            <a:r>
              <a:rPr lang="ru-RU" sz="3200" b="1" dirty="0">
                <a:solidFill>
                  <a:srgbClr val="00B050"/>
                </a:solidFill>
              </a:rPr>
              <a:t>в конце XV века при Иване III</a:t>
            </a:r>
            <a:r>
              <a:rPr lang="ru-RU" sz="3200" b="1" dirty="0"/>
              <a:t> и созданием городовых приказчиков историки связывают начало формирования государственной службы. Но это в полной мере можно считать и началом формирования муниципальной службы, так как эти два вида служебной деятельности в древнерусском государстве не разделялись.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113" y="993775"/>
            <a:ext cx="8458200" cy="54483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sz="2800" b="1" dirty="0" smtClean="0">
                <a:solidFill>
                  <a:srgbClr val="00B050"/>
                </a:solidFill>
              </a:rPr>
              <a:t>    В </a:t>
            </a:r>
            <a:r>
              <a:rPr lang="ru-RU" sz="2800" b="1" dirty="0">
                <a:solidFill>
                  <a:srgbClr val="00B050"/>
                </a:solidFill>
              </a:rPr>
              <a:t>XVI веке </a:t>
            </a:r>
            <a:r>
              <a:rPr lang="ru-RU" sz="2800" b="1" dirty="0"/>
              <a:t>появился особый вид служебной деятельности, направленной на осуществление функций органов управления древнерусского государства, и особая группа людей (губные старосты, служилые люди), состоящие на службе государству и получающая определенное вознаграждение.</a:t>
            </a:r>
          </a:p>
          <a:p>
            <a:pPr algn="just">
              <a:defRPr/>
            </a:pPr>
            <a:r>
              <a:rPr lang="ru-RU" sz="2800" b="1" dirty="0" smtClean="0">
                <a:solidFill>
                  <a:srgbClr val="00B050"/>
                </a:solidFill>
              </a:rPr>
              <a:t>   К </a:t>
            </a:r>
            <a:r>
              <a:rPr lang="ru-RU" sz="2800" b="1" dirty="0">
                <a:solidFill>
                  <a:srgbClr val="00B050"/>
                </a:solidFill>
              </a:rPr>
              <a:t>середине XVII в. </a:t>
            </a:r>
            <a:r>
              <a:rPr lang="ru-RU" sz="2800" b="1" dirty="0"/>
              <a:t>происходит выделение гражданской службы вообще, которая была преимущественно военной. Вокруг приказной работы складывается и муниципальная служба как составная часть государственной службы.</a:t>
            </a:r>
          </a:p>
          <a:p>
            <a:pPr algn="just">
              <a:defRPr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50850"/>
            <a:ext cx="8458200" cy="551338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/>
              <a:t>      Значительный </a:t>
            </a:r>
            <a:r>
              <a:rPr lang="ru-RU" sz="3200" b="1" dirty="0"/>
              <a:t>рост бюрократического аппарата на местах, усложнение задач государственного управления и неспособность местных государственных учреждений их решать привели к необходимости проведения </a:t>
            </a:r>
            <a:r>
              <a:rPr lang="ru-RU" sz="3200" b="1" dirty="0">
                <a:solidFill>
                  <a:srgbClr val="00B050"/>
                </a:solidFill>
              </a:rPr>
              <a:t>Петром I реформы местного управления</a:t>
            </a:r>
            <a:r>
              <a:rPr lang="ru-RU" sz="3200" b="1" dirty="0"/>
              <a:t>, а вместе с ней – системы государственной муниципальной службы.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2105025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     Разделив </a:t>
            </a:r>
            <a:r>
              <a:rPr lang="ru-RU" sz="2800" b="1" dirty="0"/>
              <a:t>в 1708 г. страну на 8 губерний, наделив губернаторов чрезвычайными полномочиями, Петр тем самым способствовал более четкому разделению дел и развитию бюрократической соподчиненности чиновников губернских канцелярий. В целях укрепления местной администрации территория каждой губернии была разделена на провинции, в которых учреждались провинциальные канцелярии.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9888" y="846138"/>
            <a:ext cx="8458200" cy="5457825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 smtClean="0"/>
              <a:t>       Следующим </a:t>
            </a:r>
            <a:r>
              <a:rPr lang="ru-RU" sz="2800" b="1" dirty="0"/>
              <a:t>шагом на пути к созданию эффективного государственного аппарата стала </a:t>
            </a:r>
            <a:r>
              <a:rPr lang="ru-RU" sz="2800" b="1" dirty="0">
                <a:solidFill>
                  <a:srgbClr val="00B050"/>
                </a:solidFill>
              </a:rPr>
              <a:t>губернская реформа Екатерины II</a:t>
            </a:r>
            <a:r>
              <a:rPr lang="ru-RU" sz="2800" b="1" dirty="0"/>
              <a:t>, проведенная в 1775г. Новое местное управление отличали от прежнего две характерные черты: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разделение органов власти по функциям на административные, финансово-экономические и судебные;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800" b="1" dirty="0"/>
              <a:t>- усиление роли представителей дворянства.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614488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3200" b="1" dirty="0" smtClean="0"/>
              <a:t>      Особое </a:t>
            </a:r>
            <a:r>
              <a:rPr lang="ru-RU" sz="3200" b="1" dirty="0"/>
              <a:t>значение в развитии местного самоуправления и низшего управленческого звена имели </a:t>
            </a:r>
            <a:r>
              <a:rPr lang="ru-RU" sz="3200" b="1" dirty="0">
                <a:solidFill>
                  <a:srgbClr val="00B050"/>
                </a:solidFill>
              </a:rPr>
              <a:t>реформы Александра II</a:t>
            </a:r>
            <a:r>
              <a:rPr lang="ru-RU" sz="3200" b="1" dirty="0"/>
              <a:t>. В дореволюционной России второй половины XIX в. в результате его реформ служащие земских и городских органов самоуправления не являлись государственными.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111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 111" id="{CDE69180-D36F-4189-B5EF-6A61EF054DC8}" vid="{3B7F9F7B-8A18-4AAF-AA8E-DEA8A0DB2B54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 111</Template>
  <TotalTime>117</TotalTime>
  <Words>1322</Words>
  <Application>Microsoft Office PowerPoint</Application>
  <PresentationFormat>Экран (4:3)</PresentationFormat>
  <Paragraphs>85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111</vt:lpstr>
      <vt:lpstr>Тема:  «Муниципальная служба как особый вид службы в РФ».</vt:lpstr>
      <vt:lpstr>Вопрос 1. Возникновение института муниципальной службы.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Вопрос 2. Понятие и признаки муниципальной службы.</vt:lpstr>
      <vt:lpstr>Слайд 14</vt:lpstr>
      <vt:lpstr>Слайд 15</vt:lpstr>
      <vt:lpstr>Слайд 16</vt:lpstr>
      <vt:lpstr>Слайд 17</vt:lpstr>
      <vt:lpstr>Слайд 18</vt:lpstr>
      <vt:lpstr>Вопрос 3. Задачи и функции муниципальной службы.</vt:lpstr>
      <vt:lpstr>Слайд 20</vt:lpstr>
      <vt:lpstr>Слайд 21</vt:lpstr>
      <vt:lpstr>Слайд 22</vt:lpstr>
      <vt:lpstr>Слайд 23</vt:lpstr>
      <vt:lpstr>Вопрос 4. Правовое регулирование муниципальной службы РФ.</vt:lpstr>
      <vt:lpstr>Слайд 25</vt:lpstr>
      <vt:lpstr>Слайд 26</vt:lpstr>
      <vt:lpstr>Слайд 27</vt:lpstr>
      <vt:lpstr>Слайд 28</vt:lpstr>
      <vt:lpstr>СПАСИБО 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«Муниципальная служба как особый вид службы в РФ».</dc:title>
  <dc:creator>1</dc:creator>
  <cp:lastModifiedBy>154</cp:lastModifiedBy>
  <cp:revision>10</cp:revision>
  <dcterms:created xsi:type="dcterms:W3CDTF">2014-10-16T18:07:17Z</dcterms:created>
  <dcterms:modified xsi:type="dcterms:W3CDTF">2015-11-26T11:59:40Z</dcterms:modified>
</cp:coreProperties>
</file>